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embeddedFontLst>
    <p:embeddedFont>
      <p:font typeface="Old Standard TT" panose="020B0604020202020204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c3a444a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c3a444a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c3a444a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c3a444a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c3a444ae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c3a444ae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c3a444ae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c3a444ae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c3a444ae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c3a444ae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c3a444ae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4c3a444ae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cee1185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cee1185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cee11857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cee11857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f9353f89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f9353f89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3b943747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e3b943747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cee1185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cee11857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3b943747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3b943747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3b943747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3b943747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cee11857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cee11857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ea.com/es/es/files/pdf/f6/78/f67824fe/ikea_informe_sostenibilidad_23_es-con-inf-rev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203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100" dirty="0">
                <a:latin typeface="Times New Roman"/>
                <a:ea typeface="Times New Roman"/>
                <a:cs typeface="Times New Roman"/>
                <a:sym typeface="Times New Roman"/>
              </a:rPr>
              <a:t>      IKEA</a:t>
            </a:r>
            <a:endParaRPr sz="5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45525" y="1706325"/>
            <a:ext cx="87771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Informe de responsabilidad social</a:t>
            </a:r>
            <a:endParaRPr sz="27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Luna Longas Arias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María José Quesada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María Paz Díaz 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Alejandra Velasquez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chemeClr val="lt1"/>
                </a:solidFill>
              </a:rPr>
              <a:t>Informe de responsabilidad social empresarial 2023:</a:t>
            </a:r>
            <a:endParaRPr sz="1400" dirty="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 dirty="0">
                <a:solidFill>
                  <a:schemeClr val="hlink"/>
                </a:solidFill>
                <a:hlinkClick r:id="rId3"/>
              </a:rPr>
              <a:t>https://www.ikea.com/es/es/files/pdf/f6/78/f67824fe/ikea_informe_sostenibilidad_23_es-con-inf-rev.pdf</a:t>
            </a:r>
            <a:r>
              <a:rPr lang="es" sz="1400" dirty="0">
                <a:solidFill>
                  <a:srgbClr val="000000"/>
                </a:solidFill>
              </a:rPr>
              <a:t> </a:t>
            </a:r>
            <a:endParaRPr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21432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ejes de positive People &amp; Planet Positive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“Cuanto mejor sea el equilibrio entre el impacto medioambiental, económico y social, más personas tendrán la oportunidad de disfrutar de una vida mejor dentro de las limitaciones de nuestro planeta” (IKEA,2023)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l="53179" t="44348" r="4685" b="26587"/>
          <a:stretch/>
        </p:blipFill>
        <p:spPr>
          <a:xfrm>
            <a:off x="1006975" y="2243150"/>
            <a:ext cx="7130049" cy="27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⚡Energía renovable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560300" cy="3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4623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3368"/>
              <a:t>IKEA apuesta por el uso de energía 100 % renovable en sus operaciones propias (tiendas, fábricas, etc.)</a:t>
            </a:r>
            <a:endParaRPr sz="3368"/>
          </a:p>
          <a:p>
            <a:pPr marL="457200" lvl="0" indent="-34623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3368"/>
              <a:t>Tiendas y fábricas con energía solar.</a:t>
            </a:r>
            <a:endParaRPr sz="3568"/>
          </a:p>
          <a:p>
            <a:pPr marL="457200" lvl="0" indent="-34623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3368"/>
              <a:t>Ahorros por eficiencia energética.</a:t>
            </a:r>
            <a:endParaRPr sz="3368"/>
          </a:p>
          <a:p>
            <a:pPr marL="457200" lvl="0" indent="-34623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3368"/>
              <a:t>Ha implementado medidas de eficiencia energética y energía solar en puntos de venta y centros logísticos.</a:t>
            </a:r>
            <a:endParaRPr sz="3368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l="25783" t="33919" r="51091" b="7477"/>
          <a:stretch/>
        </p:blipFill>
        <p:spPr>
          <a:xfrm>
            <a:off x="5413125" y="310900"/>
            <a:ext cx="3173676" cy="45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128600"/>
            <a:ext cx="40815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♻️Economía Circular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132850" y="873150"/>
            <a:ext cx="42603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Objetivo: Busca que todos sus productos sean circulares para 2030, es decir, diseñados para reutilizarse, repararse, re-fabricarse o reciclarse.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Programas de recompra y reventa de muebles.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Materiales reciclados y renovables.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997" y="3182375"/>
            <a:ext cx="1658625" cy="16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4864650" y="1058300"/>
            <a:ext cx="36603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Protección de ecosistemas en cadenas de suministro.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Algodón y madera de origen responsable.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Prácticas agrícolas sostenibles.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4293125" y="128600"/>
            <a:ext cx="48510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🌿Biodiversidad y Agricultura 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750" y="2771788"/>
            <a:ext cx="188595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474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Gestión del Agua 💧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0" y="1171600"/>
            <a:ext cx="46434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Fábricas y productos que ahorran agua.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Mejoras en gestión del agua en comunidades.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Grifos y duchas eficientes.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4429125" y="1058225"/>
            <a:ext cx="4567200" cy="36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Meta: operaciones sin residuos.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Más reciclaje en productos y empaques.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Eliminación de plásticos de un solo uso.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572000" y="338175"/>
            <a:ext cx="4424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🚮Residuos y Reciclaje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l="10976" t="11760" r="12100" b="12562"/>
          <a:stretch/>
        </p:blipFill>
        <p:spPr>
          <a:xfrm>
            <a:off x="4643400" y="2278824"/>
            <a:ext cx="4353000" cy="243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75947"/>
            <a:ext cx="4227650" cy="204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Residuos y reciclaje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l="4088" t="33921" r="7038" b="9731"/>
          <a:stretch/>
        </p:blipFill>
        <p:spPr>
          <a:xfrm>
            <a:off x="0" y="1293700"/>
            <a:ext cx="9144001" cy="32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l="50000" t="26947" r="26011" b="5210"/>
          <a:stretch/>
        </p:blipFill>
        <p:spPr>
          <a:xfrm>
            <a:off x="0" y="-5"/>
            <a:ext cx="3165650" cy="503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 l="7716" t="32265" r="7017" b="14500"/>
          <a:stretch/>
        </p:blipFill>
        <p:spPr>
          <a:xfrm>
            <a:off x="3165650" y="277300"/>
            <a:ext cx="5978350" cy="209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 rotWithShape="1">
          <a:blip r:embed="rId5">
            <a:alphaModFix/>
          </a:blip>
          <a:srcRect l="1432" t="35415" r="4316" b="13167"/>
          <a:stretch/>
        </p:blipFill>
        <p:spPr>
          <a:xfrm>
            <a:off x="3210513" y="2375725"/>
            <a:ext cx="5888625" cy="187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DF922-DAB1-165B-6D9F-A22D9EB3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15" y="80751"/>
            <a:ext cx="3011363" cy="613200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+mj-lt"/>
              </a:rPr>
              <a:t>Aspectos Sociales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1D0500-41BE-480C-E746-458BBA79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32" y="792459"/>
            <a:ext cx="2929588" cy="3043561"/>
          </a:xfrm>
        </p:spPr>
        <p:txBody>
          <a:bodyPr>
            <a:noAutofit/>
          </a:bodyPr>
          <a:lstStyle/>
          <a:p>
            <a:r>
              <a:rPr lang="es-MX" sz="1400" dirty="0">
                <a:latin typeface="+mj-lt"/>
              </a:rPr>
              <a:t>IKEA, como empresa multinacional de muebles y decoración, tiene un impacto social importante en diversos ámbitos. Aquí te presento un resumen de los principales aspectos sociales de IKEA:</a:t>
            </a:r>
            <a:endParaRPr lang="es-CO" sz="1400" dirty="0"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1AD0EA-DAEC-C374-EAD3-107DC9D26490}"/>
              </a:ext>
            </a:extLst>
          </p:cNvPr>
          <p:cNvSpPr txBox="1"/>
          <p:nvPr/>
        </p:nvSpPr>
        <p:spPr>
          <a:xfrm>
            <a:off x="5025482" y="80751"/>
            <a:ext cx="411851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b="1" dirty="0"/>
              <a:t>Responsabilidad laboral</a:t>
            </a:r>
          </a:p>
          <a:p>
            <a:pPr>
              <a:buNone/>
            </a:pPr>
            <a:endParaRPr lang="es-MX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Condiciones de trabajo:</a:t>
            </a:r>
            <a:r>
              <a:rPr lang="es-MX" dirty="0"/>
              <a:t> IKEA promueve condiciones laborales justas y seguras en sus tiendas y en toda su cadena de suministro.</a:t>
            </a:r>
          </a:p>
          <a:p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Código de conducta (IWAY):</a:t>
            </a:r>
            <a:r>
              <a:rPr lang="es-MX" dirty="0"/>
              <a:t> Establece estándares sociales y ambientales que sus proveedores deben cumplir (prohíbe el trabajo un ambiente laboral inclusivo con políticas para apoyo infantil, el trabajo forzoso y promueve salarios dignos)</a:t>
            </a:r>
          </a:p>
          <a:p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Diversidad e inclusión:</a:t>
            </a:r>
            <a:r>
              <a:rPr lang="es-MX" dirty="0"/>
              <a:t> Fomenta ar la igualdad de género, diversidad cultural y la comunidad LGBTQ+.</a:t>
            </a:r>
          </a:p>
          <a:p>
            <a:endParaRPr lang="es-CO" dirty="0"/>
          </a:p>
        </p:txBody>
      </p:sp>
      <p:pic>
        <p:nvPicPr>
          <p:cNvPr id="1026" name="Picture 2" descr="IKEA presenta su plan de medidas laborales para proteger a sus empleados">
            <a:extLst>
              <a:ext uri="{FF2B5EF4-FFF2-40B4-BE49-F238E27FC236}">
                <a16:creationId xmlns:a16="http://schemas.microsoft.com/office/drawing/2014/main" id="{2666763F-1FAB-0881-F6B0-C37B6ADD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82" y="3397405"/>
            <a:ext cx="2953268" cy="15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4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5C9824-07FF-AFDA-42F1-BCEF88378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4251"/>
            <a:ext cx="3999900" cy="3397200"/>
          </a:xfrm>
        </p:spPr>
        <p:txBody>
          <a:bodyPr/>
          <a:lstStyle/>
          <a:p>
            <a:pPr>
              <a:buNone/>
            </a:pPr>
            <a:r>
              <a:rPr lang="es-MX" b="1" dirty="0"/>
              <a:t>Impacto en las comunidades</a:t>
            </a:r>
          </a:p>
          <a:p>
            <a:pPr>
              <a:buNone/>
            </a:pPr>
            <a:endParaRPr lang="es-MX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Proyectos sociales locales:</a:t>
            </a:r>
            <a:r>
              <a:rPr lang="es-MX" dirty="0"/>
              <a:t> IKEA colabora con organizaciones comunitarias para mejorar la vida de personas vulnerables (refugiados, personas sin hogar, etc.).</a:t>
            </a:r>
          </a:p>
          <a:p>
            <a:pPr marL="139700" indent="0"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Fundación IKEA:</a:t>
            </a:r>
            <a:r>
              <a:rPr lang="es-MX" dirty="0"/>
              <a:t> Apoya proyectos globales relacionados con la educación infantil, ayuda humanitaria y derechos de la infancia.</a:t>
            </a:r>
          </a:p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D53898-6374-EEBE-189B-DDA9ED59E0F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44100" y="34251"/>
            <a:ext cx="3999900" cy="3397200"/>
          </a:xfrm>
        </p:spPr>
        <p:txBody>
          <a:bodyPr/>
          <a:lstStyle/>
          <a:p>
            <a:pPr>
              <a:buNone/>
            </a:pPr>
            <a:r>
              <a:rPr lang="es-MX" b="1" dirty="0"/>
              <a:t>Accesibilidad</a:t>
            </a:r>
          </a:p>
          <a:p>
            <a:pPr>
              <a:buNone/>
            </a:pPr>
            <a:endParaRPr lang="es-MX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Diseño democrático:</a:t>
            </a:r>
            <a:r>
              <a:rPr lang="es-MX" dirty="0"/>
              <a:t> Su filosofía es ofrecer productos funcionales, bien diseñados y accesibles económicamente para la mayoría de las personas.</a:t>
            </a:r>
          </a:p>
          <a:p>
            <a:pPr marL="139700" indent="0"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Tiendas como espacios sociales:</a:t>
            </a:r>
            <a:r>
              <a:rPr lang="es-MX" dirty="0"/>
              <a:t> Las tiendas IKEA también actúan como lugares de encuentro familiar y social, con zonas de juegos para niños, restaurantes y actividades culturales.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1537F4-55B2-4BE1-286A-97448CBF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67" y="2876993"/>
            <a:ext cx="3061842" cy="20412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BD538B-87A8-D7BA-9542-C5AB7918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12" y="3142785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2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76E63B-509A-6C7D-E017-973D2839B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451" y="361353"/>
            <a:ext cx="3999900" cy="3397200"/>
          </a:xfrm>
        </p:spPr>
        <p:txBody>
          <a:bodyPr/>
          <a:lstStyle/>
          <a:p>
            <a:pPr>
              <a:buNone/>
            </a:pPr>
            <a:r>
              <a:rPr lang="es-MX" b="1" dirty="0"/>
              <a:t>Educación y formación</a:t>
            </a:r>
          </a:p>
          <a:p>
            <a:pPr>
              <a:buNone/>
            </a:pPr>
            <a:endParaRPr lang="es-MX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IKEA invierte en la formación de sus empleados y ofrece oportunidades de desarrollo profesional dentro de la empresa.</a:t>
            </a:r>
          </a:p>
          <a:p>
            <a:pPr marL="139700" indent="0"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Participa en programas de formación para jóvenes y minorías en riesgo de exclusión.</a:t>
            </a:r>
          </a:p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149D84-D08E-E8B2-1235-48ECA29C00E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es-MX" b="1" dirty="0"/>
              <a:t>Compromiso con los derechos humanos</a:t>
            </a:r>
          </a:p>
          <a:p>
            <a:pPr>
              <a:buNone/>
            </a:pPr>
            <a:endParaRPr lang="es-MX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IKEA trabaja activamente para respetar los derechos humanos en todas sus operaciones, alineándose con principios como los de la ONU y la OIT.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3DBDCD-3FFB-5412-C8AD-D84310BC4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94" y="2594747"/>
            <a:ext cx="2705100" cy="16859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96C95A-9991-CA7F-2F6A-E80DE5A5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02" y="2853450"/>
            <a:ext cx="2757604" cy="20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4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0BF7D-4526-78F1-91ED-F33C3F55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Conclusión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361A69-99C7-F12F-B6FA-AD0F822D3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empresa demuestra un compromiso firme con la sostenibilidad ambiental. Ha reducido sus emisiones de gases de efecto invernadero en más del 21% desde 2016 y ha trazado metas ambiciosas como alcanzar emisiones netas cero para 2050. Asimismo, busca que todos sus productos sean circulares para 2030, lo cual refleja una visión a largo plazo basada en el respeto al medio ambiente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E66D37-01A0-007A-D6CA-8E8856EB282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MX" dirty="0"/>
              <a:t>En el ámbito social, IKEA destaca por sus políticas inclusivas y su enfoque comunitario. Ofrece condiciones laborales favorables, como descuentos para sus colaboradores, opciones de trabajo remoto y programas que fortalecen el vínculo con los clientes. Además, su estrategia de sostenibilidad incluye mejoras en la gestión del agua, reducción de residuos y eliminación de plásticos de un solo uso.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151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96682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>
                <a:highlight>
                  <a:schemeClr val="lt2"/>
                </a:highlight>
              </a:rPr>
              <a:t>Información Previa</a:t>
            </a:r>
            <a:r>
              <a:rPr lang="es" sz="2600" dirty="0"/>
              <a:t> 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41514" y="709883"/>
            <a:ext cx="8690786" cy="4221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/>
              <a:t>Introducción: </a:t>
            </a:r>
            <a:r>
              <a:rPr lang="es" sz="1500" dirty="0"/>
              <a:t>IKEA es una de las empresas líderes a nivel mundial en el sector de muebles y decoración del hogar. Fundada en Suecia en 1943, la marca se ha destacado por ofrecer productos funcionales, de diseño moderno y a precios accesibles. Su modelo de negocio, basado en la autoservicio y el montaje en casa, ha revolucionado la industria del mobiliario. Además, IKEA ha apostado por la innovación, la sostenibilidad y la expansión internacional, convirtiéndose en un caso de estudio clave en áreas como estrategia empresarial, logística, marketing y responsabilidad social corporativa. Este trabajo tiene como propósito analizar el enfoque empresarial de IKEA y los factores que han contribuido a su éxito global.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500" dirty="0"/>
          </a:p>
          <a:p>
            <a:pPr rtl="0">
              <a:spcAft>
                <a:spcPts val="1200"/>
              </a:spcAft>
              <a:buNone/>
            </a:pPr>
            <a:r>
              <a:rPr lang="es-ES" sz="1500" b="1" i="0" u="none" strike="noStrike" dirty="0">
                <a:solidFill>
                  <a:srgbClr val="000000"/>
                </a:solidFill>
                <a:effectLst/>
                <a:latin typeface="Old Standard TT" panose="020B0604020202020204" charset="0"/>
              </a:rPr>
              <a:t>Objetivos Generales</a:t>
            </a:r>
            <a:endParaRPr lang="es-ES" sz="1500" b="0" dirty="0">
              <a:effectLst/>
            </a:endParaRPr>
          </a:p>
          <a:p>
            <a:pPr algn="just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500" b="1" i="0" u="none" strike="noStrike" dirty="0">
                <a:solidFill>
                  <a:srgbClr val="000000"/>
                </a:solidFill>
                <a:effectLst/>
                <a:latin typeface="Old Standard TT" panose="020B0604020202020204" charset="0"/>
              </a:rPr>
              <a:t>Analizar el modelo de negocio y la estrategia global de IKEA, destacando sus prácticas de innovación, sostenibilidad y crecimiento en el mercado internacional. </a:t>
            </a:r>
          </a:p>
          <a:p>
            <a:pPr rtl="0">
              <a:spcAft>
                <a:spcPts val="1200"/>
              </a:spcAft>
              <a:buNone/>
            </a:pPr>
            <a:r>
              <a:rPr lang="es-ES" sz="1500" b="1" i="0" u="none" strike="noStrike" dirty="0">
                <a:solidFill>
                  <a:srgbClr val="000000"/>
                </a:solidFill>
                <a:effectLst/>
                <a:latin typeface="Old Standard TT" panose="020B0604020202020204" charset="0"/>
              </a:rPr>
              <a:t>Objetivo específico </a:t>
            </a:r>
            <a:endParaRPr lang="es-ES" sz="1500" b="0" dirty="0">
              <a:effectLst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b="1" i="0" u="none" strike="noStrike" dirty="0">
                <a:solidFill>
                  <a:srgbClr val="000000"/>
                </a:solidFill>
                <a:effectLst/>
                <a:latin typeface="Old Standard TT" panose="020B0604020202020204" charset="0"/>
              </a:rPr>
              <a:t>Identificar los factores clave del éxito de IKEA en el sector del mobiliario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ES" sz="1500" b="1" i="0" u="none" strike="noStrike" dirty="0">
                <a:solidFill>
                  <a:srgbClr val="000000"/>
                </a:solidFill>
                <a:effectLst/>
                <a:latin typeface="Old Standard TT" panose="020B0604020202020204" charset="0"/>
              </a:rPr>
              <a:t>Examinar las estrategias de marketing y posicionamiento de la marca.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ES" sz="1500" b="1" i="0" u="none" strike="noStrike" dirty="0">
                <a:solidFill>
                  <a:srgbClr val="000000"/>
                </a:solidFill>
                <a:effectLst/>
                <a:latin typeface="Old Standard TT" panose="020B0604020202020204" charset="0"/>
              </a:rPr>
              <a:t>Evaluar las políticas de sostenibilidad y responsabilidad social adoptadas por IKEA.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500" b="1" i="0" u="none" strike="noStrike" dirty="0">
                <a:solidFill>
                  <a:srgbClr val="000000"/>
                </a:solidFill>
                <a:effectLst/>
                <a:latin typeface="Old Standard TT" panose="020B0604020202020204" charset="0"/>
              </a:rPr>
              <a:t>Comprender cómo su modelo logístico y de distribución ha contribuido a su competitividad.</a:t>
            </a: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500" b="1" i="0" u="none" strike="noStrike" dirty="0">
                <a:solidFill>
                  <a:srgbClr val="000000"/>
                </a:solidFill>
                <a:effectLst/>
                <a:latin typeface="Old Standard TT" panose="020B0604020202020204" charset="0"/>
              </a:rPr>
              <a:t>Estudiar el impacto de la cultura organizacional en el desarrollo de la empresa.</a:t>
            </a:r>
            <a:endParaRPr lang="es-E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79679-8A8A-61D2-8CA8-A3F9FCE7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Apreciaciones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4A1F42-B6E9-3635-909C-35564DB27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KEA es un claro ejemplo de coherencia estratégica. Ha sabido mantener sus valores fundacionales —accesibilidad, sostenibilidad y diseño escandinavo— en cada una de sus decisiones empresariales, desde el diseño del catálogo hasta su modelo de expansión global. Esto ha fortalecido su identidad de marca y la fidelidad de sus clientes. Su enfoque en la responsabilidad social empresarial no se limita a acciones simbólicas, sino que forma parte integral de su modelo de negocio. IKEA demuestra que es posible combinar rentabilidad con impacto positivo, convirtiéndose en un referente en sostenibilidad y gestión responsable en el sector minorista.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BC25C5-D975-BCEF-F6BE-CE0DADF2C5F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MX" dirty="0"/>
              <a:t>Finalmente, la experiencia del cliente ha sido una prioridad para IKEA. Desde el diseño de las tiendas hasta la integración de servicios como restaurantes, planificación de espacios y canales digitales, todo está orientado a crear un recorrido completo, accesible y satisfactorio para el consumidor moderno.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885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55950" y="196325"/>
            <a:ext cx="7832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040" dirty="0">
                <a:highlight>
                  <a:schemeClr val="accent6"/>
                </a:highlight>
              </a:rPr>
              <a:t>Aspectos generales de la organización</a:t>
            </a:r>
            <a:r>
              <a:rPr lang="es" sz="2040" dirty="0"/>
              <a:t> </a:t>
            </a:r>
            <a:endParaRPr sz="2220"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95943" y="662625"/>
            <a:ext cx="7947857" cy="4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00" b="1" dirty="0"/>
              <a:t>1. </a:t>
            </a:r>
            <a:r>
              <a:rPr lang="es" sz="1341" b="1" dirty="0"/>
              <a:t>Origen y filosofía</a:t>
            </a:r>
            <a:endParaRPr sz="1341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dirty="0"/>
              <a:t>•Fundada en 1943 por Ingvar Kamprad en Suecia.</a:t>
            </a:r>
            <a:endParaRPr sz="134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dirty="0"/>
              <a:t>•Filosofía basada en la accesibilidad, sostenibilidad y diseño escandinavo.</a:t>
            </a:r>
            <a:endParaRPr sz="134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dirty="0"/>
              <a:t>•Nombre IKEA proviene de las iniciales de Ingvar Kamprad, Elmtaryd (su granja familiar) y Agunnaryd (su ciudad natal).</a:t>
            </a:r>
            <a:endParaRPr sz="134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b="1" dirty="0"/>
              <a:t>2. Modelo de negocio</a:t>
            </a:r>
            <a:endParaRPr sz="1341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dirty="0"/>
              <a:t>•Venta de muebles y decoración en tiendas grandes con exhibiciones tipo showroom.</a:t>
            </a:r>
            <a:endParaRPr sz="134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dirty="0"/>
              <a:t>•Autoservicio y ensamblaje propio para reducir costos.</a:t>
            </a:r>
            <a:endParaRPr sz="134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dirty="0"/>
              <a:t>•Expansión a canales digitales y comercio electrónico.</a:t>
            </a:r>
            <a:endParaRPr sz="134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b="1" dirty="0"/>
              <a:t>3. Catálogo y diseño</a:t>
            </a:r>
            <a:endParaRPr sz="1341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dirty="0"/>
              <a:t>•Estilo minimalista y funcional con influencia escandinava.</a:t>
            </a:r>
            <a:endParaRPr sz="134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dirty="0"/>
              <a:t>•Uso de nombres suecos en sus productos.</a:t>
            </a:r>
            <a:endParaRPr sz="134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341" dirty="0"/>
              <a:t>•Innovación constante en diseño asequible y sostenible.</a:t>
            </a:r>
            <a:endParaRPr sz="134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s" sz="800" b="1" dirty="0"/>
              <a:t>	</a:t>
            </a:r>
            <a:endParaRPr sz="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40EA85-2DC6-1C01-1E32-5A9D5426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50" y="3040320"/>
            <a:ext cx="3384950" cy="19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35429" y="130629"/>
            <a:ext cx="6629400" cy="4664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dirty="0"/>
              <a:t>1</a:t>
            </a:r>
            <a:r>
              <a:rPr lang="es" sz="5800" b="1" dirty="0"/>
              <a:t>4.	Sostenibilidad y responsabilidad social</a:t>
            </a:r>
            <a:endParaRPr sz="5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dirty="0"/>
              <a:t>•Uso de materiales reciclados y sostenibles.</a:t>
            </a:r>
            <a:endParaRPr sz="5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dirty="0"/>
              <a:t>•Programas para reducir la huella de carbono y mejorar eficiencia energética.</a:t>
            </a:r>
            <a:endParaRPr sz="5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dirty="0"/>
              <a:t>•Iniciativas de economía circular, como reventa de muebles usados.</a:t>
            </a:r>
            <a:endParaRPr sz="5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b="1" dirty="0"/>
              <a:t>5.	Presencia global</a:t>
            </a:r>
            <a:endParaRPr lang="es-ES" sz="5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-ES" sz="5800" dirty="0"/>
              <a:t>•Más de 460 tiendas en alrededor de 60 países.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dirty="0"/>
              <a:t>•Producción en distintos países para optimizar costos y logística.</a:t>
            </a:r>
            <a:endParaRPr sz="5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dirty="0"/>
              <a:t>•Expansión en mercados emergentes y enfoque en digitalización.</a:t>
            </a:r>
            <a:endParaRPr sz="5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b="1" dirty="0"/>
              <a:t>6.	Experiencia de compra</a:t>
            </a:r>
            <a:endParaRPr sz="5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dirty="0"/>
              <a:t>•Tiendas diseñadas para guiar al cliente en un recorrido predefinido.</a:t>
            </a:r>
            <a:endParaRPr sz="5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dirty="0"/>
              <a:t>•Restaurantes dentro de las tiendas con comida sueca, como albóndigas (köttbullar).</a:t>
            </a:r>
            <a:endParaRPr sz="5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800" dirty="0"/>
              <a:t>•Servicios adicionales como planificación de espacios y entrega a domicilio.</a:t>
            </a:r>
            <a:endParaRPr sz="5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Google Shape;67;p14" descr="Ikea | This photo was used here: www.adn.es/dinero/20080812/… | Flickr">
            <a:extLst>
              <a:ext uri="{FF2B5EF4-FFF2-40B4-BE49-F238E27FC236}">
                <a16:creationId xmlns:a16="http://schemas.microsoft.com/office/drawing/2014/main" id="{6A2DCD7B-BB04-AD81-409E-EB4E13208B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23642" r="18755"/>
          <a:stretch/>
        </p:blipFill>
        <p:spPr>
          <a:xfrm>
            <a:off x="6302829" y="1328058"/>
            <a:ext cx="2503714" cy="245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33575" y="2910325"/>
            <a:ext cx="8457900" cy="18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9600" dirty="0"/>
              <a:t>HISTORIA</a:t>
            </a:r>
            <a:endParaRPr sz="9600"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9144000" cy="2505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70825" y="1165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chemeClr val="accent6"/>
                </a:highlight>
              </a:rPr>
              <a:t>Aspectos financieros</a:t>
            </a:r>
            <a:r>
              <a:rPr lang="es"/>
              <a:t> 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58425" y="818650"/>
            <a:ext cx="7220700" cy="18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s" sz="1330" b="1"/>
              <a:t>CARTA DEL CEO:</a:t>
            </a:r>
            <a:r>
              <a:rPr lang="es" sz="1330"/>
              <a:t> ”Hemos abierto nuevas tiendas, como las de Torrejón o Almería, colaborando con las comunidades locales para crear empleo, impulsar la economía y construir con un uso de materiales respetuoso y consciente. En total, en el FY23 hemos abierto 6 tiendas de distintos formatos y 14 Collection Points y la tienda online sigue creciendo y ya suma el 24% de nuestras ventas.” (IKEA, 2023)</a:t>
            </a:r>
            <a:endParaRPr sz="1330"/>
          </a:p>
        </p:txBody>
      </p:sp>
      <p:sp>
        <p:nvSpPr>
          <p:cNvPr id="85" name="Google Shape;85;p17"/>
          <p:cNvSpPr txBox="1"/>
          <p:nvPr/>
        </p:nvSpPr>
        <p:spPr>
          <a:xfrm>
            <a:off x="230650" y="2074225"/>
            <a:ext cx="36342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NUESTRO NEGOCIO</a:t>
            </a:r>
            <a:endParaRPr sz="1300" b="1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Char char="●"/>
            </a:pPr>
            <a:r>
              <a:rPr lang="es" sz="13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Tarjeta IKEA Visa: permite realizar compras a plazos por importe de hasta 3.000 euros. </a:t>
            </a:r>
            <a:endParaRPr sz="13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Char char="●"/>
            </a:pPr>
            <a:r>
              <a:rPr lang="es" sz="13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Línea de crédito para compras de hasta 30.000 euros. </a:t>
            </a:r>
            <a:endParaRPr sz="13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Char char="●"/>
            </a:pPr>
            <a:r>
              <a:rPr lang="es" sz="13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Financiación hasta 18 meses sin intereses</a:t>
            </a:r>
            <a:endParaRPr sz="13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Char char="●"/>
            </a:pPr>
            <a:r>
              <a:rPr lang="es" sz="13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Al cierre del ejercicio, 692.418 clientes han financiado sus proyectos para hacerlos realidad.</a:t>
            </a:r>
            <a:endParaRPr sz="13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l="31248" t="29154" r="57137" b="9090"/>
          <a:stretch/>
        </p:blipFill>
        <p:spPr>
          <a:xfrm>
            <a:off x="7457975" y="0"/>
            <a:ext cx="1686026" cy="504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t="3883"/>
          <a:stretch/>
        </p:blipFill>
        <p:spPr>
          <a:xfrm>
            <a:off x="3748136" y="1850250"/>
            <a:ext cx="3709839" cy="31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l="64389" t="36803" r="19742" b="13509"/>
          <a:stretch/>
        </p:blipFill>
        <p:spPr>
          <a:xfrm>
            <a:off x="6557740" y="143300"/>
            <a:ext cx="2636459" cy="4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l="49306" t="36823" r="35417" b="13490"/>
          <a:stretch/>
        </p:blipFill>
        <p:spPr>
          <a:xfrm>
            <a:off x="0" y="143306"/>
            <a:ext cx="2636448" cy="48212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2572950" y="553550"/>
            <a:ext cx="3998100" cy="3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“Los colaboradores cuentan con un 30 % de descuento en más de 2.000 productos dirigidos al ahorro energético, de agua, evitar el desperdicio de alimentos, clasificación de residuos”</a:t>
            </a:r>
            <a:endParaRPr sz="2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(IKEA, 2023)</a:t>
            </a:r>
            <a:endParaRPr sz="2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75175" y="2023200"/>
            <a:ext cx="3985200" cy="28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800 colaboradores trabajando en remoto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Más de 2 millones de clientes contactan con nosotros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54 millones de euros en facturación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Happy Customer Score: la satisfacción llega al 80 %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Colaboradores felices: la satisfacción alcanza el 82 %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l="1267" t="34620" r="4862" b="33783"/>
          <a:stretch/>
        </p:blipFill>
        <p:spPr>
          <a:xfrm>
            <a:off x="257226" y="223683"/>
            <a:ext cx="8594401" cy="162656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4247925" y="2023200"/>
            <a:ext cx="4751400" cy="29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“Estamos abriendo centros físicos que coexisten con lo digital, porque queremos que el cliente viva una experiencia única con nosotros”.</a:t>
            </a:r>
            <a:endParaRPr sz="2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(IKEA, 2023)</a:t>
            </a:r>
            <a:endParaRPr sz="2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chemeClr val="accent6"/>
                </a:highlight>
              </a:rPr>
              <a:t>🌍Aspectos Ambientales 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185750" y="1171600"/>
            <a:ext cx="5057700" cy="38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COMPROMISO CON EL CLIMA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IKEA ha reducido un 21.5 % sus emisiones de gases de efecto invernadero en términos absolutos (en comparación con el año fiscal 2016).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Está alineada con el objetivo de 1.5 °C del Acuerdo de París y sigue un enfoque basado en la ciencia para sus metas climáticas.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Busca lograr emisiones netas cero para 2050, incluyendo toda su cadena de valor.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5643575" y="0"/>
            <a:ext cx="3055200" cy="26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b="1"/>
              <a:t>“Queremos que la sostenibilidad llegue a todos los hogares de manera asequible. Esta es nuestra apuesta” Laura Durán Directora General de Desarrollo de Negocio y Sostenibilidad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450" y="2571750"/>
            <a:ext cx="245745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1655</Words>
  <Application>Microsoft Office PowerPoint</Application>
  <PresentationFormat>Presentación en pantalla (16:9)</PresentationFormat>
  <Paragraphs>131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Old Standard TT</vt:lpstr>
      <vt:lpstr>Times New Roman</vt:lpstr>
      <vt:lpstr>Arial</vt:lpstr>
      <vt:lpstr>Paperback</vt:lpstr>
      <vt:lpstr>      IKEA</vt:lpstr>
      <vt:lpstr>Información Previa </vt:lpstr>
      <vt:lpstr>Aspectos generales de la organización </vt:lpstr>
      <vt:lpstr>Presentación de PowerPoint</vt:lpstr>
      <vt:lpstr>Presentación de PowerPoint</vt:lpstr>
      <vt:lpstr>Aspectos financieros </vt:lpstr>
      <vt:lpstr>Presentación de PowerPoint</vt:lpstr>
      <vt:lpstr>Presentación de PowerPoint</vt:lpstr>
      <vt:lpstr>🌍Aspectos Ambientales </vt:lpstr>
      <vt:lpstr>Los ejes de positive People &amp; Planet Positive</vt:lpstr>
      <vt:lpstr>⚡Energía renovable</vt:lpstr>
      <vt:lpstr>♻️Economía Circular</vt:lpstr>
      <vt:lpstr>Gestión del Agua 💧</vt:lpstr>
      <vt:lpstr>Residuos y reciclaje</vt:lpstr>
      <vt:lpstr>Presentación de PowerPoint</vt:lpstr>
      <vt:lpstr>Aspectos Sociales </vt:lpstr>
      <vt:lpstr>Presentación de PowerPoint</vt:lpstr>
      <vt:lpstr>Presentación de PowerPoint</vt:lpstr>
      <vt:lpstr>Conclusión </vt:lpstr>
      <vt:lpstr>Apreciaciones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Santa María</dc:creator>
  <cp:lastModifiedBy>Diana Carolina Parrado Velasquez</cp:lastModifiedBy>
  <cp:revision>3</cp:revision>
  <dcterms:modified xsi:type="dcterms:W3CDTF">2025-05-15T15:29:18Z</dcterms:modified>
</cp:coreProperties>
</file>